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56" r:id="rId2"/>
    <p:sldId id="266" r:id="rId3"/>
    <p:sldId id="267" r:id="rId4"/>
    <p:sldId id="268" r:id="rId5"/>
    <p:sldId id="257" r:id="rId6"/>
    <p:sldId id="258" r:id="rId7"/>
    <p:sldId id="259" r:id="rId8"/>
    <p:sldId id="260" r:id="rId9"/>
    <p:sldId id="262" r:id="rId10"/>
    <p:sldId id="261" r:id="rId11"/>
    <p:sldId id="263" r:id="rId12"/>
    <p:sldId id="264" r:id="rId13"/>
    <p:sldId id="265" r:id="rId14"/>
    <p:sldId id="269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8" autoAdjust="0"/>
    <p:restoredTop sz="94648"/>
  </p:normalViewPr>
  <p:slideViewPr>
    <p:cSldViewPr snapToGrid="0">
      <p:cViewPr varScale="1">
        <p:scale>
          <a:sx n="62" d="100"/>
          <a:sy n="62" d="100"/>
        </p:scale>
        <p:origin x="93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AFE91-D4F4-E94A-AF14-A6E95DE8619F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1CB05-59DB-F146-8F83-33C968547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94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Hello, we introduce Spain!! What image do you have?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1CB05-59DB-F146-8F83-33C968547CD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010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is an outline of our presentation. We have a Kahoot time, so listen carefully.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1CB05-59DB-F146-8F83-33C968547CD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1389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1CB05-59DB-F146-8F83-33C968547CD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12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3659A3-033F-3F30-C8AE-B5F396C3C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0A72A92-BB9B-1099-7F08-E9076FCE1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EA0AB5-0B7A-76FD-8CF9-48F3AA868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232A-CD85-4B5E-AFB9-F7D65B13061D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5090B7-5D84-0FEF-FAB4-DB85B04A6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4E54B8-8DD1-81A7-78B9-7A9D6B7BB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292B-01DE-4A9F-A126-B420FAD300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35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B5D9C2-8B37-54A7-2178-E53FE917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60FFC7C-58CA-3D24-C723-9414610B1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0D9ECB-0EE2-FEA4-B280-E5EBBEE5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232A-CD85-4B5E-AFB9-F7D65B13061D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DDB6BD-6D46-EEEC-BC25-51622E5FF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18DAB0-EED9-A15A-EA8B-3AB7B124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292B-01DE-4A9F-A126-B420FAD300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59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16DEA4F-9610-B420-F607-209F2292D7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21BE54-EB18-C06D-DFBD-BA16FC725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46F43D-EE18-4E26-BC5A-C12CEA02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232A-CD85-4B5E-AFB9-F7D65B13061D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A583F5-D6F7-13C1-D4CC-DC5715A87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7D3994-226B-B7FC-E793-583B7FFF9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292B-01DE-4A9F-A126-B420FAD300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85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164CD1-ED1D-74F9-0C7C-DA5E728A2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7E8B4C-4473-4530-A7BD-61E866558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852275-435C-8EB1-8307-5FDF5555B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232A-CD85-4B5E-AFB9-F7D65B13061D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B90ED9-6A65-4D59-33C1-0B0C69BF7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283A706-B46E-2B57-3C52-0D6F77CD1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292B-01DE-4A9F-A126-B420FAD300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403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9E719C-EEA0-D397-3ECE-125023403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D350F55-5184-F4C0-E808-3AB49D517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E252AD-9F4B-42FA-8AEA-B47FF6839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232A-CD85-4B5E-AFB9-F7D65B13061D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C67022-FBE5-EBBE-8460-CE6CA748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71C079-0A33-6629-6B8F-DCDB922A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292B-01DE-4A9F-A126-B420FAD300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66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DFD8BA-685D-9FCD-93D9-773ABDB83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E8F11D-21B6-3D4E-542D-B9ED229AD9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2E1494D-CDA4-C063-3EFC-20B282483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E45FCC0-AD6A-115E-B456-E62567D9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232A-CD85-4B5E-AFB9-F7D65B13061D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43842C6-3E5B-5F62-E068-CE5E9582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C38B6D-7233-8DFA-546A-68FFFD217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292B-01DE-4A9F-A126-B420FAD300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062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74FC56-7630-EB24-DF29-B4B5033AA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A91A4E5-10D3-39A3-CFAB-6B6EF75CE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C49F863-B26D-07F3-D8B5-3DB31180E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1F0E9A3-83DA-503C-B03A-57E8E3024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62488C8-ED6E-3132-0C14-EFB447E759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B2E207E-5833-550F-B4BD-1E47DAB84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232A-CD85-4B5E-AFB9-F7D65B13061D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6103AFA-4F6E-03BA-94F2-D784C1DB6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1C48509-0767-8DD9-BF25-2C8C308E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292B-01DE-4A9F-A126-B420FAD300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91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C5FBBD-6158-EECE-0202-D74FE210A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074E180-FC5C-6015-C416-83F798560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232A-CD85-4B5E-AFB9-F7D65B13061D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2E95E7E-0E50-ABF4-FDC6-54AEB4ED4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37A6D86-752D-9F43-5807-AA0EF731E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292B-01DE-4A9F-A126-B420FAD300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34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A0F92AD-511C-960A-5CDB-1C47F5987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232A-CD85-4B5E-AFB9-F7D65B13061D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B878E4A-3A81-9F3F-4DE5-66A451DD2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97D0307-DCF4-B225-C825-BFE5A8A7F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292B-01DE-4A9F-A126-B420FAD300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34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839865-E030-E176-6901-AE894CA9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78D17B-D134-A9C0-FB50-9EEDE368C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1216B3F-5FA2-1A80-2396-D15085D96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A0C966E-3598-5704-FF67-BEEE6AD2A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232A-CD85-4B5E-AFB9-F7D65B13061D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4DCE6D-11FA-48F3-CEAB-F08A045A5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B6B53F3-5874-379F-3168-5D6E10FFC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292B-01DE-4A9F-A126-B420FAD300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708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FF67C8-0415-964F-F187-FF6F8A3D2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BAAC664-1A7E-418C-DCD9-8C8096561C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0C832EB-93A3-A478-F28A-88E490FD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15C0F14-1633-8148-E7BF-10BF3A18C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232A-CD85-4B5E-AFB9-F7D65B13061D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B625C02-2CCD-B624-FB07-79035DF7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E7FF5F7-DCE1-9DC1-98F9-5CC19688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292B-01DE-4A9F-A126-B420FAD300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5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30E66B8-5F0B-BA79-3DBD-38A026967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D93FEE-04B8-172D-F56C-D15120398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7A7F8C-E877-57D9-FA91-DE2AFB4A8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9232A-CD85-4B5E-AFB9-F7D65B13061D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908F48-DE81-CC12-878B-F02AE8892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1F1F4E-4FA7-D025-2B34-8BCACA162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2292B-01DE-4A9F-A126-B420FAD300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42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lexikon.zum.de/wiki/Pablo_Picasso" TargetMode="External"/><Relationship Id="rId7" Type="http://schemas.openxmlformats.org/officeDocument/2006/relationships/hyperlink" Target="https://www.flickr.com/photos/oddsock/101164507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hyperlink" Target="https://chaosbogey.com/2010/12/20/homage-to-catalonia/" TargetMode="Externa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dista.com/blog/2015/07/11/summertime-chilled-tomato-soup-with-guacamole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flickr.com/photos/notahipster/8002036237/" TargetMode="Externa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heqspeaks/4980833513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juliaysusrecetas.com/2020/04/paella-de-marisco.html" TargetMode="Externa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17751-spain-flag-picture" TargetMode="External"/><Relationship Id="rId7" Type="http://schemas.openxmlformats.org/officeDocument/2006/relationships/hyperlink" Target="http://felixwong.com/2017/09/barcelona-spain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hyperlink" Target="https://www.goodfreephotos.com/spain/barcelona/view-across-barcelona-spain.jpg.php" TargetMode="Externa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snimnews.com/en/news/2018/06/20/1754246/andres-iniesta-wary-of-facing-iran-national-football-team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rangeorb.blogspot.com/2018/02/the-mom-who-wasnt-and-other-memories.html" TargetMode="External"/><Relationship Id="rId7" Type="http://schemas.openxmlformats.org/officeDocument/2006/relationships/hyperlink" Target="http://flickr.com/photos/nichodesign/8304967362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hyperlink" Target="https://scloho1.blogspot.com/2008_11_02_archive.html" TargetMode="Externa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ソース画像を表示">
            <a:extLst>
              <a:ext uri="{FF2B5EF4-FFF2-40B4-BE49-F238E27FC236}">
                <a16:creationId xmlns:a16="http://schemas.microsoft.com/office/drawing/2014/main" id="{008F2EB5-015D-81D3-AEFC-EF9FB755A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CE3BD68-085B-9363-ECA6-0ED48EB2D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003" y="2796937"/>
            <a:ext cx="9144000" cy="978519"/>
          </a:xfrm>
        </p:spPr>
        <p:txBody>
          <a:bodyPr/>
          <a:lstStyle/>
          <a:p>
            <a:r>
              <a:rPr kumimoji="1" lang="en-US" altLang="ja-JP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Spain presentation</a:t>
            </a:r>
            <a:endParaRPr kumimoji="1" lang="ja-JP" alt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67944EB-3249-C9B1-E548-CA623946F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4118" y="5398113"/>
            <a:ext cx="9144000" cy="1655762"/>
          </a:xfrm>
        </p:spPr>
        <p:txBody>
          <a:bodyPr/>
          <a:lstStyle/>
          <a:p>
            <a:r>
              <a:rPr kumimoji="1"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Haru, Keito Kaminaka</a:t>
            </a:r>
            <a:endParaRPr kumimoji="1" lang="ja-JP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921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925212-FCBE-A720-DE56-48500522E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036" y="144661"/>
            <a:ext cx="9251022" cy="1190375"/>
          </a:xfrm>
        </p:spPr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  <a:highlight>
                  <a:srgbClr val="000000"/>
                </a:highlight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Famous historical people from Spain</a:t>
            </a:r>
            <a:endParaRPr kumimoji="1" lang="ja-JP" altLang="en-US">
              <a:solidFill>
                <a:srgbClr val="FF0000"/>
              </a:solidFill>
              <a:highlight>
                <a:srgbClr val="000000"/>
              </a:highlight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A9B78C91-0A0C-0F99-BE8B-42A3F0F09C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29087" y="4536347"/>
            <a:ext cx="1905000" cy="2168020"/>
          </a:xfrm>
        </p:spPr>
      </p:pic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1E92F0C9-4609-631A-384C-DDB942873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956" y="1508660"/>
            <a:ext cx="5361768" cy="3452117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</a:rPr>
              <a:t>Pablo Picasso </a:t>
            </a:r>
          </a:p>
          <a:p>
            <a:r>
              <a:rPr lang="en-US" altLang="ja-JP" sz="1600" dirty="0"/>
              <a:t> </a:t>
            </a:r>
            <a:r>
              <a:rPr lang="en-US" altLang="ja-JP" sz="2000" dirty="0"/>
              <a:t>From Málaga, Spain. </a:t>
            </a:r>
          </a:p>
          <a:p>
            <a:r>
              <a:rPr lang="en-US" altLang="ja-JP" sz="2000" dirty="0">
                <a:solidFill>
                  <a:srgbClr val="FF0000"/>
                </a:solidFill>
              </a:rPr>
              <a:t>The greatest artist of the 20th century </a:t>
            </a:r>
          </a:p>
          <a:p>
            <a:r>
              <a:rPr lang="en-US" altLang="ja-JP" sz="2000" dirty="0"/>
              <a:t>“</a:t>
            </a:r>
            <a:r>
              <a:rPr lang="en-US" altLang="ja-JP" sz="2000" dirty="0">
                <a:solidFill>
                  <a:srgbClr val="FF0000"/>
                </a:solidFill>
              </a:rPr>
              <a:t>Guernica</a:t>
            </a:r>
            <a:r>
              <a:rPr lang="en-US" altLang="ja-JP" sz="2000" dirty="0"/>
              <a:t>” is one of the most famous his artworks and it protested about </a:t>
            </a:r>
            <a:r>
              <a:rPr lang="en-US" altLang="ja-JP" sz="2000" dirty="0">
                <a:solidFill>
                  <a:srgbClr val="FF0000"/>
                </a:solidFill>
              </a:rPr>
              <a:t>anti-war</a:t>
            </a:r>
            <a:r>
              <a:rPr lang="en-US" altLang="ja-JP" sz="2000" dirty="0"/>
              <a:t>. </a:t>
            </a:r>
          </a:p>
          <a:p>
            <a:r>
              <a:rPr lang="en-US" altLang="ja-JP" sz="2000" dirty="0"/>
              <a:t>He left very important things for us such as </a:t>
            </a:r>
            <a:r>
              <a:rPr lang="en-US" altLang="ja-JP" sz="2000" dirty="0">
                <a:solidFill>
                  <a:srgbClr val="FF0000"/>
                </a:solidFill>
              </a:rPr>
              <a:t>terrible history </a:t>
            </a:r>
            <a:r>
              <a:rPr lang="en-US" altLang="ja-JP" sz="2000" dirty="0"/>
              <a:t>of the war. </a:t>
            </a:r>
          </a:p>
          <a:p>
            <a:endParaRPr lang="en-US" altLang="ja-JP" sz="1800" dirty="0"/>
          </a:p>
          <a:p>
            <a:endParaRPr lang="ja-JP" altLang="en-US" sz="120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AF881C5-4CEC-8AB9-2451-C7AC8A970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96000" y="1601099"/>
            <a:ext cx="5962135" cy="424537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E35D5F4-83B8-E2AC-DD18-EF2E9AF09E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50956" y="4453789"/>
            <a:ext cx="2122192" cy="236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35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3CA3F5-1D88-46F5-B2EA-9B14A0ADC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72" y="190371"/>
            <a:ext cx="7503346" cy="824848"/>
          </a:xfrm>
        </p:spPr>
        <p:txBody>
          <a:bodyPr>
            <a:no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highlight>
                  <a:srgbClr val="000000"/>
                </a:highlight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Traditional Spanish Food </a:t>
            </a:r>
            <a:endParaRPr kumimoji="1" lang="ja-JP" altLang="en-US" sz="4800">
              <a:solidFill>
                <a:srgbClr val="FF0000"/>
              </a:solidFill>
              <a:highlight>
                <a:srgbClr val="000000"/>
              </a:highlight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91A0DCBF-0A88-63D6-D8F1-A141C6291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631" y="1215957"/>
            <a:ext cx="3315036" cy="481269"/>
          </a:xfrm>
        </p:spPr>
        <p:txBody>
          <a:bodyPr>
            <a:noAutofit/>
          </a:bodyPr>
          <a:lstStyle/>
          <a:p>
            <a:r>
              <a:rPr lang="en-US" altLang="ja-JP" sz="3200" dirty="0">
                <a:highlight>
                  <a:srgbClr val="FFFF00"/>
                </a:highlight>
              </a:rPr>
              <a:t>Gazpacho </a:t>
            </a:r>
            <a:endParaRPr lang="ja-JP" altLang="en-US" sz="3200">
              <a:highlight>
                <a:srgbClr val="FFFF00"/>
              </a:highlight>
            </a:endParaRP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3D473D69-E5E0-21A2-E3B9-21658A64A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872" y="1837434"/>
            <a:ext cx="4597185" cy="2671762"/>
          </a:xfrm>
        </p:spPr>
        <p:txBody>
          <a:bodyPr/>
          <a:lstStyle/>
          <a:p>
            <a:r>
              <a:rPr lang="en-US" altLang="ja-JP" dirty="0"/>
              <a:t>Cold soup like a tomato soup</a:t>
            </a:r>
          </a:p>
          <a:p>
            <a:r>
              <a:rPr lang="en-US" altLang="ja-JP" dirty="0"/>
              <a:t>Including bred, garlic, vinegar, cucumber, and tomatoes </a:t>
            </a:r>
          </a:p>
          <a:p>
            <a:r>
              <a:rPr lang="en-US" altLang="ja-JP" dirty="0"/>
              <a:t>During summer times</a:t>
            </a:r>
            <a:endParaRPr lang="ja-JP" altLang="en-US"/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06628960-D7EF-C601-1140-749D547777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42334" y="1215957"/>
            <a:ext cx="4010021" cy="481269"/>
          </a:xfrm>
        </p:spPr>
        <p:txBody>
          <a:bodyPr>
            <a:noAutofit/>
          </a:bodyPr>
          <a:lstStyle/>
          <a:p>
            <a:r>
              <a:rPr lang="en-US" altLang="ja-JP" sz="3200" dirty="0">
                <a:highlight>
                  <a:srgbClr val="FFFF00"/>
                </a:highlight>
              </a:rPr>
              <a:t>Spanish Tortilla </a:t>
            </a:r>
            <a:endParaRPr lang="ja-JP" altLang="en-US" sz="3200">
              <a:highlight>
                <a:srgbClr val="FFFF00"/>
              </a:highlight>
            </a:endParaRPr>
          </a:p>
        </p:txBody>
      </p:sp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5DE6E7C6-AB52-66AF-5515-B4738721C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339857" y="1833542"/>
            <a:ext cx="4852143" cy="2872183"/>
          </a:xfrm>
        </p:spPr>
        <p:txBody>
          <a:bodyPr/>
          <a:lstStyle/>
          <a:p>
            <a:r>
              <a:rPr lang="en-US" altLang="ja-JP" dirty="0"/>
              <a:t>Kind of omelet</a:t>
            </a:r>
          </a:p>
          <a:p>
            <a:r>
              <a:rPr lang="en-US" altLang="ja-JP" dirty="0"/>
              <a:t>Made by Joseph de Tena Godoy in February 1798 </a:t>
            </a:r>
          </a:p>
          <a:p>
            <a:r>
              <a:rPr lang="en-US" altLang="ja-JP" dirty="0"/>
              <a:t>Shape like a hole cake</a:t>
            </a:r>
          </a:p>
          <a:p>
            <a:endParaRPr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3B393ABC-EC34-C759-EB7D-D70DE2576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7508" y="4713973"/>
            <a:ext cx="3149980" cy="201921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9E455440-627B-FC11-213A-8314537FF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30492" y="3904672"/>
            <a:ext cx="4064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39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E23E64-FEC8-3546-B10E-2B013C69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88" y="258247"/>
            <a:ext cx="10515600" cy="1325563"/>
          </a:xfrm>
        </p:spPr>
        <p:txBody>
          <a:bodyPr/>
          <a:lstStyle/>
          <a:p>
            <a:r>
              <a:rPr kumimoji="1" lang="en-US" altLang="ja-JP" sz="4400" dirty="0">
                <a:solidFill>
                  <a:srgbClr val="FF0000"/>
                </a:solidFill>
                <a:highlight>
                  <a:srgbClr val="000000"/>
                </a:highlight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Traditional Spanish Food 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100F52-261E-BA75-0251-B119E3E19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688" y="2704564"/>
            <a:ext cx="6013862" cy="4153436"/>
          </a:xfrm>
        </p:spPr>
        <p:txBody>
          <a:bodyPr/>
          <a:lstStyle/>
          <a:p>
            <a:r>
              <a:rPr lang="en-US" altLang="ja-JP" dirty="0">
                <a:latin typeface="游明朝" panose="02020400000000000000" pitchFamily="18" charset="-128"/>
                <a:cs typeface="Times New Roman" panose="02020603050405020304" pitchFamily="18" charset="0"/>
              </a:rPr>
              <a:t>V</a:t>
            </a:r>
            <a:r>
              <a:rPr lang="en-US" altLang="ja-JP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ery famous in the world</a:t>
            </a:r>
            <a:r>
              <a:rPr lang="ja-JP" altLang="ja-JP">
                <a:effectLst/>
              </a:rPr>
              <a:t> </a:t>
            </a:r>
            <a:endParaRPr lang="en-US" altLang="ja-JP" dirty="0">
              <a:effectLst/>
            </a:endParaRPr>
          </a:p>
          <a:p>
            <a:r>
              <a:rPr lang="en-US" altLang="ja-JP" dirty="0">
                <a:latin typeface="游明朝" panose="02020400000000000000" pitchFamily="18" charset="-128"/>
                <a:cs typeface="Times New Roman" panose="02020603050405020304" pitchFamily="18" charset="0"/>
              </a:rPr>
              <a:t>O</a:t>
            </a:r>
            <a:r>
              <a:rPr lang="en-US" altLang="ja-JP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rigin from Valencia</a:t>
            </a:r>
            <a:r>
              <a:rPr lang="ja-JP" altLang="ja-JP">
                <a:effectLst/>
              </a:rPr>
              <a:t> </a:t>
            </a:r>
            <a:endParaRPr lang="en-US" altLang="ja-JP" dirty="0"/>
          </a:p>
          <a:p>
            <a:r>
              <a:rPr lang="en-US" altLang="ja-JP" dirty="0">
                <a:latin typeface="游明朝" panose="02020400000000000000" pitchFamily="18" charset="-128"/>
                <a:cs typeface="Times New Roman" panose="02020603050405020304" pitchFamily="18" charset="0"/>
              </a:rPr>
              <a:t>P</a:t>
            </a:r>
            <a:r>
              <a:rPr lang="en-US" altLang="ja-JP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aella festival</a:t>
            </a:r>
            <a:r>
              <a:rPr lang="ja-JP" altLang="ja-JP">
                <a:effectLst/>
              </a:rPr>
              <a:t> </a:t>
            </a:r>
            <a:endParaRPr lang="en-US" altLang="ja-JP" dirty="0">
              <a:effectLst/>
            </a:endParaRPr>
          </a:p>
          <a:p>
            <a:r>
              <a:rPr lang="en-US" altLang="ja-JP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Paella has vegetables, seafoods, meats and rice</a:t>
            </a:r>
            <a:r>
              <a:rPr lang="ja-JP" altLang="ja-JP">
                <a:effectLst/>
              </a:rPr>
              <a:t> </a:t>
            </a:r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E2EE5E-72F0-6627-C460-6B7C4BA7EE73}"/>
              </a:ext>
            </a:extLst>
          </p:cNvPr>
          <p:cNvSpPr txBox="1"/>
          <p:nvPr/>
        </p:nvSpPr>
        <p:spPr>
          <a:xfrm>
            <a:off x="410688" y="1790244"/>
            <a:ext cx="3348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highlight>
                  <a:srgbClr val="FFFF00"/>
                </a:highlight>
                <a:latin typeface="游明朝" panose="02020400000000000000" pitchFamily="18" charset="-128"/>
                <a:cs typeface="Times New Roman" panose="02020603050405020304" pitchFamily="18" charset="0"/>
              </a:rPr>
              <a:t>P</a:t>
            </a:r>
            <a:r>
              <a:rPr lang="en-US" altLang="ja-JP" sz="4000" dirty="0">
                <a:effectLst/>
                <a:highlight>
                  <a:srgbClr val="FFFF00"/>
                </a:highlight>
                <a:latin typeface="游明朝" panose="02020400000000000000" pitchFamily="18" charset="-128"/>
                <a:cs typeface="Times New Roman" panose="02020603050405020304" pitchFamily="18" charset="0"/>
              </a:rPr>
              <a:t>aella</a:t>
            </a:r>
            <a:r>
              <a:rPr lang="ja-JP" altLang="ja-JP" sz="3200">
                <a:effectLst/>
                <a:highlight>
                  <a:srgbClr val="FFFF00"/>
                </a:highlight>
              </a:rPr>
              <a:t> </a:t>
            </a:r>
            <a:endParaRPr kumimoji="1" lang="ja-JP" altLang="en-US" sz="3200">
              <a:highlight>
                <a:srgbClr val="FFFF00"/>
              </a:highlight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7C3FAC8-E841-8AD6-C4BD-15BCDFC18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04560" y="4008756"/>
            <a:ext cx="4892634" cy="269262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FA20393-569F-194D-1097-EFAAD3F2D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09331" y="1135156"/>
            <a:ext cx="3883091" cy="258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08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B81E57-2DA7-4C49-6E2D-27AD323C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365125"/>
            <a:ext cx="10961914" cy="1325563"/>
          </a:xfrm>
        </p:spPr>
        <p:txBody>
          <a:bodyPr/>
          <a:lstStyle/>
          <a:p>
            <a:r>
              <a:rPr kumimoji="1" lang="en-US" altLang="ja-JP" sz="6000" dirty="0">
                <a:solidFill>
                  <a:srgbClr val="FF0000"/>
                </a:solidFill>
                <a:highlight>
                  <a:srgbClr val="000000"/>
                </a:highlight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Conclusion</a:t>
            </a:r>
            <a:r>
              <a:rPr kumimoji="1" lang="en-US" altLang="ja-JP" dirty="0"/>
              <a:t> 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BB4603-9286-012B-FFB7-89649B7BA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862" y="2049716"/>
            <a:ext cx="5987143" cy="4010706"/>
          </a:xfrm>
        </p:spPr>
        <p:txBody>
          <a:bodyPr>
            <a:noAutofit/>
          </a:bodyPr>
          <a:lstStyle/>
          <a:p>
            <a:r>
              <a:rPr lang="en-US" altLang="ja-JP" sz="2400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Spain and Japan were thought to be </a:t>
            </a:r>
            <a:r>
              <a:rPr lang="en-US" altLang="ja-JP" sz="2400" dirty="0">
                <a:effectLst/>
                <a:highlight>
                  <a:srgbClr val="00FF00"/>
                </a:highlight>
                <a:latin typeface="游明朝" panose="02020400000000000000" pitchFamily="18" charset="-128"/>
                <a:cs typeface="Times New Roman" panose="02020603050405020304" pitchFamily="18" charset="0"/>
              </a:rPr>
              <a:t>completely different </a:t>
            </a:r>
            <a:r>
              <a:rPr lang="en-US" altLang="ja-JP" sz="2400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countries</a:t>
            </a:r>
            <a:r>
              <a:rPr lang="ja-JP" altLang="ja-JP" sz="2400">
                <a:effectLst/>
              </a:rPr>
              <a:t> </a:t>
            </a:r>
            <a:endParaRPr lang="en-US" altLang="ja-JP" sz="2400" dirty="0">
              <a:effectLst/>
            </a:endParaRPr>
          </a:p>
          <a:p>
            <a:r>
              <a:rPr lang="en-US" altLang="ja-JP" sz="2400" dirty="0">
                <a:latin typeface="游明朝" panose="02020400000000000000" pitchFamily="18" charset="-128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ny famous people have been present in Spain</a:t>
            </a:r>
            <a:r>
              <a:rPr lang="en-US" altLang="ja-JP" sz="2400" dirty="0">
                <a:latin typeface="游明朝" panose="02020400000000000000" pitchFamily="18" charset="-128"/>
                <a:cs typeface="Times New Roman" panose="02020603050405020304" pitchFamily="18" charset="0"/>
              </a:rPr>
              <a:t>.</a:t>
            </a:r>
            <a:endParaRPr lang="en-US" altLang="ja-JP" sz="2400" dirty="0"/>
          </a:p>
          <a:p>
            <a:r>
              <a:rPr lang="en-US" altLang="ja-JP" sz="2400" dirty="0">
                <a:highlight>
                  <a:srgbClr val="FFFF00"/>
                </a:highlight>
                <a:latin typeface="游明朝" panose="02020400000000000000" pitchFamily="18" charset="-128"/>
                <a:cs typeface="Times New Roman" panose="02020603050405020304" pitchFamily="18" charset="0"/>
              </a:rPr>
              <a:t>F</a:t>
            </a:r>
            <a:r>
              <a:rPr lang="en-US" altLang="ja-JP" sz="2400" dirty="0">
                <a:effectLst/>
                <a:highlight>
                  <a:srgbClr val="FFFF00"/>
                </a:highlight>
                <a:latin typeface="游明朝" panose="02020400000000000000" pitchFamily="18" charset="-128"/>
                <a:cs typeface="Times New Roman" panose="02020603050405020304" pitchFamily="18" charset="0"/>
              </a:rPr>
              <a:t>ood culture</a:t>
            </a:r>
            <a:r>
              <a:rPr lang="en-US" altLang="ja-JP" sz="2400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, it is </a:t>
            </a:r>
            <a:r>
              <a:rPr lang="en-US" altLang="ja-JP" sz="2400" dirty="0">
                <a:effectLst/>
                <a:highlight>
                  <a:srgbClr val="00FF00"/>
                </a:highlight>
                <a:latin typeface="游明朝" panose="02020400000000000000" pitchFamily="18" charset="-128"/>
                <a:cs typeface="Times New Roman" panose="02020603050405020304" pitchFamily="18" charset="0"/>
              </a:rPr>
              <a:t>completely different </a:t>
            </a:r>
            <a:r>
              <a:rPr lang="en-US" altLang="ja-JP" sz="2400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from Japan. </a:t>
            </a:r>
          </a:p>
          <a:p>
            <a:r>
              <a:rPr lang="en-US" altLang="ja-JP" sz="2400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The use of materials and the way of flavors have developed a different.</a:t>
            </a:r>
            <a:endParaRPr kumimoji="1" lang="ja-JP" altLang="en-US" sz="240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422E6DD-FEFA-4949-3E18-34C06EC2C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26648" y="509345"/>
            <a:ext cx="5094489" cy="291965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68F993D-8E7C-0C3F-0694-65B61399F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96000" y="3743022"/>
            <a:ext cx="3759200" cy="261027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4979A4F-829D-4D57-C33C-79B0421ED6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080035" y="3878464"/>
            <a:ext cx="1841102" cy="245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5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F588E9-EC2F-65A5-B4FF-E2D34D410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028" y="365125"/>
            <a:ext cx="6161315" cy="1325563"/>
          </a:xfrm>
        </p:spPr>
        <p:txBody>
          <a:bodyPr/>
          <a:lstStyle/>
          <a:p>
            <a:pPr algn="ctr"/>
            <a:r>
              <a:rPr kumimoji="1" lang="en-US" altLang="ja-JP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Thank You</a:t>
            </a:r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90CDAD26-18BC-7AED-DB3D-07E67187A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64C6E1-9116-8F31-0899-C431535A83AB}"/>
              </a:ext>
            </a:extLst>
          </p:cNvPr>
          <p:cNvSpPr txBox="1"/>
          <p:nvPr/>
        </p:nvSpPr>
        <p:spPr>
          <a:xfrm>
            <a:off x="712694" y="5725820"/>
            <a:ext cx="118737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ja-JP" altLang="en-US" sz="90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7C00C7-AF58-4266-32F9-15372C1F83A1}"/>
              </a:ext>
            </a:extLst>
          </p:cNvPr>
          <p:cNvSpPr txBox="1"/>
          <p:nvPr/>
        </p:nvSpPr>
        <p:spPr>
          <a:xfrm>
            <a:off x="4491318" y="982802"/>
            <a:ext cx="4047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Thank You</a:t>
            </a:r>
            <a:endParaRPr kumimoji="1" lang="ja-JP" altLang="en-US" sz="400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9142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ソース画像を表示">
            <a:extLst>
              <a:ext uri="{FF2B5EF4-FFF2-40B4-BE49-F238E27FC236}">
                <a16:creationId xmlns:a16="http://schemas.microsoft.com/office/drawing/2014/main" id="{AD133999-1AFB-D6EC-E5A2-C5F3DA468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22F558C-3833-18D5-A41E-998EFA63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442"/>
            <a:ext cx="10515600" cy="1325563"/>
          </a:xfrm>
        </p:spPr>
        <p:txBody>
          <a:bodyPr/>
          <a:lstStyle/>
          <a:p>
            <a:r>
              <a:rPr kumimoji="1" lang="en-US" altLang="ja-JP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outline</a:t>
            </a:r>
            <a:endParaRPr kumimoji="1" lang="ja-JP" altLang="en-US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292153-83B7-5FBC-182C-7C932841C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70447"/>
            <a:ext cx="10515600" cy="4351338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About Spain</a:t>
            </a:r>
          </a:p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Introduction (etiquettes, geography &amp; history, the reason)</a:t>
            </a: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Hobby</a:t>
            </a: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Kahoot time!!</a:t>
            </a:r>
          </a:p>
          <a:p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44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499CEC-096C-51BF-DB3A-72FEC3324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667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Spanish population</a:t>
            </a:r>
            <a:endParaRPr lang="en-US" altLang="ja-JP" sz="3500" b="0" i="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ja-JP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46,794,125(2022)</a:t>
            </a:r>
          </a:p>
          <a:p>
            <a:r>
              <a:rPr lang="en-US" altLang="ja-JP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Spanish main city</a:t>
            </a:r>
          </a:p>
          <a:p>
            <a:pPr marL="0" indent="0" algn="ctr">
              <a:buNone/>
            </a:pP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</a:rPr>
              <a:t>1:Madrid(6,713,557), 2:Barcelona(5,658,472) 3:Valencia(796, 549)</a:t>
            </a:r>
          </a:p>
          <a:p>
            <a:pPr marL="0" indent="0">
              <a:buNone/>
            </a:pP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</a:rPr>
              <a:t>      This means about 25% of people live in these three cities.</a:t>
            </a:r>
          </a:p>
          <a:p>
            <a:pPr marL="0" indent="0">
              <a:buNone/>
            </a:pP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</a:rPr>
              <a:t>      in case of Japan... </a:t>
            </a:r>
          </a:p>
          <a:p>
            <a:r>
              <a:rPr lang="en-US" altLang="ja-JP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language</a:t>
            </a:r>
          </a:p>
          <a:p>
            <a:pPr marL="0" indent="0" algn="ctr">
              <a:buNone/>
            </a:pPr>
            <a:r>
              <a:rPr lang="en-US" altLang="ja-JP" sz="3900" dirty="0"/>
              <a:t>Spanish</a:t>
            </a:r>
          </a:p>
          <a:p>
            <a:pPr marL="0" indent="0" algn="ctr">
              <a:buNone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However, some region try to use their own language and </a:t>
            </a:r>
          </a:p>
          <a:p>
            <a:pPr marL="0" indent="0" algn="ctr">
              <a:buNone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be independent.</a:t>
            </a:r>
          </a:p>
          <a:p>
            <a:pPr algn="ctr"/>
            <a:endParaRPr kumimoji="1" lang="ja-JP" altLang="en-US" dirty="0"/>
          </a:p>
        </p:txBody>
      </p:sp>
      <p:pic>
        <p:nvPicPr>
          <p:cNvPr id="1026" name="Picture 2" descr="25 Spanish Words that every foreigner should learn - Swedish Nomad">
            <a:extLst>
              <a:ext uri="{FF2B5EF4-FFF2-40B4-BE49-F238E27FC236}">
                <a16:creationId xmlns:a16="http://schemas.microsoft.com/office/drawing/2014/main" id="{226DB94E-C107-F717-EED4-6A746FAC0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891" y="0"/>
            <a:ext cx="3664109" cy="266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72E41B8-0D7B-DFFB-6EAB-0FA842CF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About Spain</a:t>
            </a:r>
            <a:endParaRPr kumimoji="1" lang="ja-JP" altLang="en-US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40C3E2-31EB-D932-0587-6D3286D30CC6}"/>
              </a:ext>
            </a:extLst>
          </p:cNvPr>
          <p:cNvSpPr txBox="1"/>
          <p:nvPr/>
        </p:nvSpPr>
        <p:spPr>
          <a:xfrm>
            <a:off x="4212404" y="3821966"/>
            <a:ext cx="6719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It is same result!! 25% </a:t>
            </a:r>
            <a:endParaRPr kumimoji="1" lang="ja-JP" altLang="en-US" sz="3600" dirty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5006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11 reasons why you should always let a man pay on a first date | Metro News">
            <a:extLst>
              <a:ext uri="{FF2B5EF4-FFF2-40B4-BE49-F238E27FC236}">
                <a16:creationId xmlns:a16="http://schemas.microsoft.com/office/drawing/2014/main" id="{D7F4FFA4-A28D-4994-DEE8-07FF5E853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4716"/>
            <a:ext cx="3195263" cy="160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beauty of first dates! 7 people reminisce their mushy yet beautiful love -date stories | The Times of India">
            <a:extLst>
              <a:ext uri="{FF2B5EF4-FFF2-40B4-BE49-F238E27FC236}">
                <a16:creationId xmlns:a16="http://schemas.microsoft.com/office/drawing/2014/main" id="{F810E5A2-0391-3DD7-9F6B-A54F2DFA3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789" y="4905857"/>
            <a:ext cx="2606211" cy="195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C7CBA91-2262-2D6D-0EBC-C7DAB884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50" y="365125"/>
            <a:ext cx="10515600" cy="1325563"/>
          </a:xfrm>
        </p:spPr>
        <p:txBody>
          <a:bodyPr/>
          <a:lstStyle/>
          <a:p>
            <a:r>
              <a:rPr lang="en-US" altLang="ja-JP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Introduction (etiquettes)</a:t>
            </a:r>
            <a:endParaRPr kumimoji="1" lang="ja-JP" altLang="en-US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FA7F1D-D371-8EA9-E5F8-E1A460ED4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73" y="161818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 dirty="0"/>
              <a:t>・</a:t>
            </a:r>
            <a:r>
              <a:rPr lang="en-US" altLang="ja-JP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Tipping</a:t>
            </a:r>
            <a:r>
              <a:rPr lang="en-US" altLang="ja-JP" dirty="0"/>
              <a:t>...How do you expect about Spanish tipping?</a:t>
            </a:r>
          </a:p>
          <a:p>
            <a:pPr marL="0" indent="0" algn="ctr">
              <a:buNone/>
            </a:pPr>
            <a:r>
              <a:rPr lang="en-US" altLang="ja-JP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answer is zero. </a:t>
            </a:r>
          </a:p>
          <a:p>
            <a:pPr marL="0" indent="0" algn="ctr">
              <a:buNone/>
            </a:pPr>
            <a:r>
              <a:rPr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Spanish restaurant worker are</a:t>
            </a:r>
          </a:p>
          <a:p>
            <a:pPr marL="0" indent="0" algn="ctr">
              <a:buNone/>
            </a:pPr>
            <a:r>
              <a:rPr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 given living wages and health benefits.</a:t>
            </a:r>
          </a:p>
          <a:p>
            <a:r>
              <a:rPr lang="en-US" altLang="ja-JP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have to pay the bill</a:t>
            </a:r>
          </a:p>
          <a:p>
            <a:pPr marL="0" indent="0" algn="ctr">
              <a:buNone/>
            </a:pPr>
            <a:r>
              <a:rPr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It is partly same as Japan, </a:t>
            </a:r>
          </a:p>
          <a:p>
            <a:pPr marL="0" indent="0" algn="ctr">
              <a:buNone/>
            </a:pPr>
            <a:r>
              <a:rPr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but Spanish people have to pay every date time.</a:t>
            </a:r>
          </a:p>
          <a:p>
            <a:endParaRPr kumimoji="1" lang="ja-JP" altLang="en-US" dirty="0"/>
          </a:p>
        </p:txBody>
      </p:sp>
      <p:pic>
        <p:nvPicPr>
          <p:cNvPr id="2050" name="Picture 2" descr="How does the world tip? In some places, it's actually offensive! - BBC News">
            <a:extLst>
              <a:ext uri="{FF2B5EF4-FFF2-40B4-BE49-F238E27FC236}">
                <a16:creationId xmlns:a16="http://schemas.microsoft.com/office/drawing/2014/main" id="{4580C06E-6967-B5C8-17E4-620629E96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39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BC9E2E-8B91-00D0-2E43-5A319D89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94" y="402154"/>
            <a:ext cx="10515600" cy="1325563"/>
          </a:xfrm>
        </p:spPr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Introduction(geo &amp;history)</a:t>
            </a:r>
            <a:endParaRPr kumimoji="1" lang="ja-JP" altLang="en-US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08B8F0-6808-E75F-8040-EF8F43ABE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522" y="2055814"/>
            <a:ext cx="10515600" cy="4425278"/>
          </a:xfrm>
        </p:spPr>
        <p:txBody>
          <a:bodyPr>
            <a:norm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Spanish Geography</a:t>
            </a:r>
          </a:p>
          <a:p>
            <a:pPr marL="0" indent="0">
              <a:buNone/>
            </a:pP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Located in Iberian peninsula</a:t>
            </a:r>
          </a:p>
          <a:p>
            <a:pPr marL="0" indent="0">
              <a:buNone/>
            </a:pP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Surrounded by Mediterranean sea and </a:t>
            </a:r>
          </a:p>
          <a:p>
            <a:pPr marL="0" indent="0">
              <a:buNone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  Atlantic ocean</a:t>
            </a:r>
          </a:p>
          <a:p>
            <a:pPr marL="0" indent="0">
              <a:buNone/>
            </a:pP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Shares a border with Portugal and France</a:t>
            </a:r>
          </a:p>
          <a:p>
            <a:r>
              <a:rPr kumimoji="1" lang="en-US" altLang="ja-JP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Spanish History</a:t>
            </a:r>
          </a:p>
          <a:p>
            <a:pPr marL="0" indent="0">
              <a:buNone/>
            </a:pP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 long history</a:t>
            </a:r>
          </a:p>
          <a:p>
            <a:pPr marL="0" indent="0">
              <a:buNone/>
            </a:pP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Territory of Roman Empire</a:t>
            </a:r>
          </a:p>
          <a:p>
            <a:pPr marL="0" indent="0">
              <a:buNone/>
            </a:pP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Age of Discover</a:t>
            </a:r>
          </a:p>
          <a:p>
            <a:pPr marL="0" indent="0">
              <a:buNone/>
            </a:pP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spain geology map に対する画像結果">
            <a:extLst>
              <a:ext uri="{FF2B5EF4-FFF2-40B4-BE49-F238E27FC236}">
                <a16:creationId xmlns:a16="http://schemas.microsoft.com/office/drawing/2014/main" id="{05FA1F43-5E21-935F-512B-B87D32A9D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097" y="-1"/>
            <a:ext cx="5058903" cy="344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スペイン セゴビア に対する画像結果">
            <a:extLst>
              <a:ext uri="{FF2B5EF4-FFF2-40B4-BE49-F238E27FC236}">
                <a16:creationId xmlns:a16="http://schemas.microsoft.com/office/drawing/2014/main" id="{301508C6-44E4-C360-9DCA-1D74854BF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097" y="3429001"/>
            <a:ext cx="5058903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636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F5135B-3E74-8F47-4906-4E2A9FE8A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Introduction(the reason)</a:t>
            </a:r>
            <a:endParaRPr kumimoji="1" lang="ja-JP" altLang="en-US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3519C6-64C9-03B3-72A2-98196E8BD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487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reason why we chose Spain</a:t>
            </a:r>
            <a:endParaRPr kumimoji="1" lang="en-US" altLang="ja-JP" sz="32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altLang="ja-JP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Spain and Japan have a deep relationship.</a:t>
            </a:r>
          </a:p>
          <a:p>
            <a:pPr marL="0" indent="0">
              <a:buNone/>
            </a:pPr>
            <a:r>
              <a:rPr kumimoji="1"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・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he first European people who Japanese met</a:t>
            </a:r>
          </a:p>
          <a:p>
            <a:pPr marL="0" indent="0">
              <a:buNone/>
            </a:pP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・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trade between Japan and Spain</a:t>
            </a:r>
          </a:p>
          <a:p>
            <a:pPr marL="0" indent="0">
              <a:buNone/>
            </a:pP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・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 Strong impact to 15</a:t>
            </a:r>
            <a:r>
              <a:rPr lang="en-US" altLang="ja-JP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Japanese people</a:t>
            </a:r>
          </a:p>
          <a:p>
            <a:r>
              <a:rPr lang="en-US" altLang="ja-JP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Totally different country </a:t>
            </a:r>
          </a:p>
          <a:p>
            <a:pPr marL="0" indent="0">
              <a:buNone/>
            </a:pP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・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Far away from Japan</a:t>
            </a:r>
          </a:p>
          <a:p>
            <a:pPr marL="0" indent="0">
              <a:buNone/>
            </a:pP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・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Not knowing about Spain</a:t>
            </a:r>
          </a:p>
          <a:p>
            <a:pPr marL="0" indent="0">
              <a:buNone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まだまだわからん石見銀山 第37話 南蛮貿易がもたらしたもの | 石見銀山通信">
            <a:extLst>
              <a:ext uri="{FF2B5EF4-FFF2-40B4-BE49-F238E27FC236}">
                <a16:creationId xmlns:a16="http://schemas.microsoft.com/office/drawing/2014/main" id="{847B0653-4F28-F9D4-E2C5-FA4163E1E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347" y="3335788"/>
            <a:ext cx="2701425" cy="315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戦国期は南蛮衣装が大流行！戦場でも使われていた | 戦国ヒストリー">
            <a:extLst>
              <a:ext uri="{FF2B5EF4-FFF2-40B4-BE49-F238E27FC236}">
                <a16:creationId xmlns:a16="http://schemas.microsoft.com/office/drawing/2014/main" id="{6BA3B923-4FEC-1723-3014-99B6CD9FD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344" y="210301"/>
            <a:ext cx="2699428" cy="267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83C2F1E-8B06-F5BB-8838-4147A14AD6DC}"/>
              </a:ext>
            </a:extLst>
          </p:cNvPr>
          <p:cNvSpPr txBox="1"/>
          <p:nvPr/>
        </p:nvSpPr>
        <p:spPr>
          <a:xfrm>
            <a:off x="9598836" y="2966456"/>
            <a:ext cx="226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Spanish people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F296738-721D-056A-FB73-0F77708B1028}"/>
              </a:ext>
            </a:extLst>
          </p:cNvPr>
          <p:cNvSpPr txBox="1"/>
          <p:nvPr/>
        </p:nvSpPr>
        <p:spPr>
          <a:xfrm>
            <a:off x="9430393" y="6507948"/>
            <a:ext cx="259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Famous </a:t>
            </a:r>
            <a:r>
              <a:rPr kumimoji="1" lang="en-US" altLang="ja-JP" dirty="0"/>
              <a:t>missionary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4467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 Reasons Why Culture Matters – TLNT">
            <a:extLst>
              <a:ext uri="{FF2B5EF4-FFF2-40B4-BE49-F238E27FC236}">
                <a16:creationId xmlns:a16="http://schemas.microsoft.com/office/drawing/2014/main" id="{4395D6DC-FF21-9A03-F835-54BE5033E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829" y="0"/>
            <a:ext cx="4713171" cy="27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2CC314-D4BE-AE8F-3642-8D790544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Spanish Culture</a:t>
            </a:r>
            <a:endParaRPr kumimoji="1" lang="ja-JP" altLang="en-US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F09F8D-6E4E-42A1-392F-E7C0B6C9B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703" y="184487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dimensions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Surprisingly…</a:t>
            </a:r>
          </a:p>
          <a:p>
            <a:pPr marL="0" indent="0" algn="ctr">
              <a:buNone/>
            </a:pPr>
            <a:r>
              <a:rPr lang="en-US" altLang="ja-JP" b="1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results are almost same!!</a:t>
            </a:r>
          </a:p>
          <a:p>
            <a:pPr marL="0" indent="0">
              <a:buNone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We thought the figures are completely different.</a:t>
            </a:r>
          </a:p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Especially, we surprised at “</a:t>
            </a:r>
            <a:r>
              <a:rPr kumimoji="1" lang="en-US" altLang="ja-JP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power distance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1"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➡</a:t>
            </a:r>
            <a:r>
              <a:rPr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The number is about the same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Among the results, one noticeable figure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altLang="ja-JP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Masculinity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➡</a:t>
            </a:r>
            <a:r>
              <a:rPr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The Spanish score is 42, Japanese one is 95</a:t>
            </a:r>
          </a:p>
          <a:p>
            <a:r>
              <a:rPr kumimoji="1"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It means in </a:t>
            </a:r>
            <a:r>
              <a:rPr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1"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pain, women is stronger than men</a:t>
            </a:r>
            <a:endParaRPr kumimoji="1" lang="ja-JP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49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walk に対する画像結果">
            <a:extLst>
              <a:ext uri="{FF2B5EF4-FFF2-40B4-BE49-F238E27FC236}">
                <a16:creationId xmlns:a16="http://schemas.microsoft.com/office/drawing/2014/main" id="{D0EE29D7-2D50-EBB8-FB44-A3F95936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457" y="3877643"/>
            <a:ext cx="3609543" cy="298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C61A58-9133-8B10-6224-0ABFD46C6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17541" cy="4970214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Among Spanish people, the popul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ar hobby is…</a:t>
            </a: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　　　　　　</a:t>
            </a:r>
            <a:r>
              <a:rPr kumimoji="1" lang="en-US" altLang="ja-JP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Siesta and walking!!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SIESTA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is a Spanish traditional nap style. 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In urban area, people don’t do siesta, but in 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rural area, people still do it.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WALKING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is just a walking. Spanish people 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like walking. 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In my opinion, Spanish building are really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beautiful, so they don’t get bored walking.</a:t>
            </a:r>
            <a:endParaRPr kumimoji="1" lang="ja-JP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昼寝 に対する画像結果">
            <a:extLst>
              <a:ext uri="{FF2B5EF4-FFF2-40B4-BE49-F238E27FC236}">
                <a16:creationId xmlns:a16="http://schemas.microsoft.com/office/drawing/2014/main" id="{EA609DB4-4179-58C4-F147-C52291094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985" y="0"/>
            <a:ext cx="3587015" cy="313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EDED7D5-71F4-B5E0-4132-249D04FE7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577"/>
            <a:ext cx="10515600" cy="1325563"/>
          </a:xfrm>
        </p:spPr>
        <p:txBody>
          <a:bodyPr/>
          <a:lstStyle/>
          <a:p>
            <a:r>
              <a:rPr lang="en-US" altLang="ja-JP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Spanish Hobby</a:t>
            </a:r>
            <a:endParaRPr kumimoji="1" lang="ja-JP" altLang="en-US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694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7433D1-B0C0-2107-6172-8B6C9E0C3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502" y="212297"/>
            <a:ext cx="4819135" cy="1377178"/>
          </a:xfrm>
        </p:spPr>
        <p:txBody>
          <a:bodyPr>
            <a:norm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highlight>
                  <a:srgbClr val="000000"/>
                </a:highlight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Famous Artist</a:t>
            </a:r>
            <a:endParaRPr kumimoji="1" lang="ja-JP" altLang="en-US" sz="4800">
              <a:solidFill>
                <a:srgbClr val="FF0000"/>
              </a:solidFill>
              <a:highlight>
                <a:srgbClr val="000000"/>
              </a:highlight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6B316A-EC6D-0027-3CDF-363D9C4FD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13" y="2076907"/>
            <a:ext cx="6649996" cy="3977461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sz="3900" dirty="0">
                <a:solidFill>
                  <a:srgbClr val="FF0000"/>
                </a:solidFill>
              </a:rPr>
              <a:t>Salvador Dali </a:t>
            </a:r>
          </a:p>
          <a:p>
            <a:r>
              <a:rPr lang="en-US" altLang="ja-JP" dirty="0">
                <a:latin typeface="游明朝" panose="02020400000000000000" pitchFamily="18" charset="-128"/>
                <a:cs typeface="Times New Roman" panose="02020603050405020304" pitchFamily="18" charset="0"/>
              </a:rPr>
              <a:t>F</a:t>
            </a:r>
            <a:r>
              <a:rPr lang="en-US" altLang="ja-JP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rom Figueres, Catalonia, Spain.</a:t>
            </a:r>
            <a:r>
              <a:rPr lang="ja-JP" altLang="ja-JP" dirty="0">
                <a:effectLst/>
              </a:rPr>
              <a:t> </a:t>
            </a:r>
            <a:endParaRPr lang="en-US" altLang="ja-JP" dirty="0">
              <a:effectLst/>
            </a:endParaRPr>
          </a:p>
          <a:p>
            <a:r>
              <a:rPr lang="en-US" altLang="ja-JP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He made a lot of </a:t>
            </a:r>
            <a:r>
              <a:rPr lang="en-US" altLang="ja-JP" dirty="0">
                <a:solidFill>
                  <a:srgbClr val="FF0000"/>
                </a:solidFill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magnificent arts </a:t>
            </a:r>
            <a:r>
              <a:rPr lang="en-US" altLang="ja-JP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and had great influences for people in the world.</a:t>
            </a:r>
            <a:r>
              <a:rPr lang="ja-JP" altLang="ja-JP" dirty="0">
                <a:effectLst/>
              </a:rPr>
              <a:t> </a:t>
            </a:r>
            <a:endParaRPr lang="en-US" altLang="ja-JP" dirty="0"/>
          </a:p>
          <a:p>
            <a:r>
              <a:rPr lang="en-US" altLang="ja-JP" dirty="0">
                <a:latin typeface="游明朝" panose="02020400000000000000" pitchFamily="18" charset="-128"/>
                <a:cs typeface="Times New Roman" panose="02020603050405020304" pitchFamily="18" charset="0"/>
              </a:rPr>
              <a:t>H</a:t>
            </a:r>
            <a:r>
              <a:rPr lang="en-US" altLang="ja-JP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e had </a:t>
            </a:r>
            <a:r>
              <a:rPr lang="en-US" altLang="ja-JP" dirty="0">
                <a:solidFill>
                  <a:srgbClr val="FF0000"/>
                </a:solidFill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strange mustache </a:t>
            </a:r>
            <a:r>
              <a:rPr lang="en-US" altLang="ja-JP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it also attracted many people who don’t know well about him.</a:t>
            </a:r>
            <a:r>
              <a:rPr lang="ja-JP" altLang="ja-JP" dirty="0">
                <a:effectLst/>
              </a:rPr>
              <a:t> </a:t>
            </a:r>
            <a:endParaRPr lang="en-US" altLang="ja-JP" dirty="0">
              <a:effectLst/>
              <a:latin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altLang="ja-JP" dirty="0">
                <a:latin typeface="游明朝" panose="02020400000000000000" pitchFamily="18" charset="-128"/>
                <a:cs typeface="Times New Roman" panose="02020603050405020304" pitchFamily="18" charset="0"/>
              </a:rPr>
              <a:t>T</a:t>
            </a:r>
            <a:r>
              <a:rPr lang="en-US" altLang="ja-JP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he most famous artwork is </a:t>
            </a:r>
          </a:p>
          <a:p>
            <a:pPr marL="0" indent="0">
              <a:buNone/>
            </a:pPr>
            <a:r>
              <a:rPr lang="en-US" altLang="ja-JP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“</a:t>
            </a:r>
            <a:r>
              <a:rPr lang="en-US" altLang="ja-JP" dirty="0">
                <a:solidFill>
                  <a:srgbClr val="FF0000"/>
                </a:solidFill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La persistencia de la memoria</a:t>
            </a:r>
            <a:r>
              <a:rPr lang="en-US" altLang="ja-JP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”</a:t>
            </a:r>
            <a:r>
              <a:rPr lang="ja-JP" altLang="ja-JP" dirty="0">
                <a:effectLst/>
              </a:rPr>
              <a:t> </a:t>
            </a:r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85A381A-DBC5-8034-0E20-FCC8F118A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55709" y="3090048"/>
            <a:ext cx="4917988" cy="366363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0049FFF-5AA4-AA67-9EED-844051DADD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7055709" y="596263"/>
            <a:ext cx="2171005" cy="218884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DC9DD86E-1E63-282C-979D-4A66B868DF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864468" y="212297"/>
            <a:ext cx="1921819" cy="262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87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{5942B907-0BD1-9647-A027-9B8D52DA23F3}tf10001071</Template>
  <TotalTime>3240</TotalTime>
  <Words>662</Words>
  <Application>Microsoft Office PowerPoint</Application>
  <PresentationFormat>ワイド画面</PresentationFormat>
  <Paragraphs>112</Paragraphs>
  <Slides>14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3" baseType="lpstr">
      <vt:lpstr>HGPSoeiKakugothicUB</vt:lpstr>
      <vt:lpstr>游ゴシック</vt:lpstr>
      <vt:lpstr>游ゴシック Light</vt:lpstr>
      <vt:lpstr>游明朝</vt:lpstr>
      <vt:lpstr>Aharoni</vt:lpstr>
      <vt:lpstr>Arial</vt:lpstr>
      <vt:lpstr>Arial Black</vt:lpstr>
      <vt:lpstr>Roboto</vt:lpstr>
      <vt:lpstr>Office テーマ</vt:lpstr>
      <vt:lpstr>Spain presentation</vt:lpstr>
      <vt:lpstr>outline</vt:lpstr>
      <vt:lpstr>About Spain</vt:lpstr>
      <vt:lpstr>Introduction (etiquettes)</vt:lpstr>
      <vt:lpstr>Introduction(geo &amp;history)</vt:lpstr>
      <vt:lpstr>Introduction(the reason)</vt:lpstr>
      <vt:lpstr>Spanish Culture</vt:lpstr>
      <vt:lpstr>Spanish Hobby</vt:lpstr>
      <vt:lpstr>Famous Artist</vt:lpstr>
      <vt:lpstr>Famous historical people from Spain</vt:lpstr>
      <vt:lpstr>Traditional Spanish Food </vt:lpstr>
      <vt:lpstr>Traditional Spanish Food </vt:lpstr>
      <vt:lpstr>Conclusion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Spain presentation</dc:title>
  <dc:creator>KAMINAKA KEITO</dc:creator>
  <cp:lastModifiedBy>KAMINAKA KEITO</cp:lastModifiedBy>
  <cp:revision>25</cp:revision>
  <dcterms:created xsi:type="dcterms:W3CDTF">2022-10-12T04:42:40Z</dcterms:created>
  <dcterms:modified xsi:type="dcterms:W3CDTF">2022-12-09T04:46:18Z</dcterms:modified>
</cp:coreProperties>
</file>